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Default Extension="jpeg" ContentType="image/jpeg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DB18D-4F18-9647-ADDD-93B3A23EF5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8A6397-6F33-3145-B461-87AD530733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E667A1-E613-0A48-B28E-4084743DCE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D762E-CF09-5D45-B7C1-2F1BA535227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99D68-4DB3-2845-A97D-80BA8942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17600" indent="-1117600" eaLnBrk="1" hangingPunct="1">
              <a:buFontTx/>
              <a:buAutoNum type="romanUcPeriod"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War </a:t>
            </a:r>
            <a:r>
              <a:rPr lang="en-US" dirty="0">
                <a:ea typeface="ＭＳ Ｐゴシック" charset="-128"/>
                <a:cs typeface="ＭＳ Ｐゴシック" charset="-128"/>
              </a:rPr>
              <a:t>in The West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pPr marL="533400" indent="-533400" eaLnBrk="1" hangingPunct="1">
              <a:buFontTx/>
              <a:buAutoNum type="alphaUcPeriod"/>
            </a:pPr>
            <a:r>
              <a:rPr lang="en-US" sz="2800" dirty="0">
                <a:latin typeface="Perpetua" charset="0"/>
                <a:ea typeface="ＭＳ Ｐゴシック" charset="-128"/>
                <a:cs typeface="ＭＳ Ｐゴシック" charset="-128"/>
              </a:rPr>
              <a:t>Battle of Sand Creek (1864)</a:t>
            </a:r>
          </a:p>
          <a:p>
            <a:pPr marL="533400" indent="-533400" eaLnBrk="1" hangingPunct="1">
              <a:buFontTx/>
              <a:buNone/>
            </a:pPr>
            <a:r>
              <a:rPr lang="en-US" sz="2800" dirty="0">
                <a:latin typeface="Perpetua" charset="0"/>
                <a:ea typeface="ＭＳ Ｐゴシック" charset="-128"/>
                <a:cs typeface="ＭＳ Ｐゴシック" charset="-128"/>
              </a:rPr>
              <a:t>	1. John </a:t>
            </a:r>
            <a:r>
              <a:rPr lang="en-US" sz="2800" dirty="0" err="1">
                <a:latin typeface="Perpetua" charset="0"/>
                <a:ea typeface="ＭＳ Ｐゴシック" charset="-128"/>
                <a:cs typeface="ＭＳ Ｐゴシック" charset="-128"/>
              </a:rPr>
              <a:t>Chivington</a:t>
            </a:r>
            <a:r>
              <a:rPr lang="en-US" sz="2800" dirty="0">
                <a:latin typeface="Perpetua" charset="0"/>
                <a:ea typeface="ＭＳ Ｐゴシック" charset="-128"/>
                <a:cs typeface="ＭＳ Ｐゴシック" charset="-128"/>
              </a:rPr>
              <a:t> attacked defenseless </a:t>
            </a:r>
            <a:r>
              <a:rPr lang="en-US" sz="2800" dirty="0" smtClean="0">
                <a:latin typeface="Perpetua" charset="0"/>
                <a:ea typeface="ＭＳ Ｐゴシック" charset="-128"/>
                <a:cs typeface="ＭＳ Ｐゴシック" charset="-128"/>
              </a:rPr>
              <a:t>Cheyenne – ‘Nits Make Lice’</a:t>
            </a:r>
          </a:p>
          <a:p>
            <a:pPr marL="533400" indent="-533400" eaLnBrk="1" hangingPunct="1">
              <a:buFontTx/>
              <a:buNone/>
            </a:pPr>
            <a:r>
              <a:rPr lang="en-US" sz="2800" dirty="0">
                <a:latin typeface="Perpetua" charset="0"/>
                <a:ea typeface="ＭＳ Ｐゴシック" charset="-128"/>
                <a:cs typeface="ＭＳ Ｐゴシック" charset="-128"/>
              </a:rPr>
              <a:t>	2. Significant </a:t>
            </a:r>
            <a:r>
              <a:rPr lang="en-US" sz="2800" dirty="0" err="1">
                <a:latin typeface="Perpetua" charset="0"/>
                <a:ea typeface="ＭＳ Ｐゴシック" charset="-128"/>
                <a:cs typeface="ＭＳ Ｐゴシック" charset="-128"/>
              </a:rPr>
              <a:t>b/c</a:t>
            </a:r>
            <a:r>
              <a:rPr lang="en-US" sz="2800" dirty="0">
                <a:latin typeface="Perpetua" charset="0"/>
                <a:ea typeface="ＭＳ Ｐゴシック" charset="-128"/>
                <a:cs typeface="ＭＳ Ｐゴシック" charset="-128"/>
              </a:rPr>
              <a:t> Treaty of Medicine Lodge signed that moved more Native Americans to reservations</a:t>
            </a:r>
          </a:p>
        </p:txBody>
      </p:sp>
      <p:pic>
        <p:nvPicPr>
          <p:cNvPr id="7176" name="Picture 8" descr="amos5sm">
            <a:hlinkClick r:id="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43200" y="1524000"/>
            <a:ext cx="4267200" cy="24384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B. Little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Bighorn – June 1876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217" name="Picture 25" descr="Gen. George A. Custer">
            <a:hlinkClick r:id="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-18163" r="-18163"/>
          <a:stretch>
            <a:fillRect/>
          </a:stretch>
        </p:blipFill>
        <p:spPr/>
      </p:pic>
      <p:sp>
        <p:nvSpPr>
          <p:cNvPr id="8195" name="Rectangle 3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33400" indent="-533400" eaLnBrk="1" hangingPunct="1">
              <a:buFontTx/>
              <a:buAutoNum type="arabicPeriod"/>
            </a:pPr>
            <a:r>
              <a:rPr lang="en-US" sz="2400" dirty="0">
                <a:solidFill>
                  <a:srgbClr val="FF0000"/>
                </a:solidFill>
                <a:latin typeface="Stencil" charset="0"/>
                <a:ea typeface="ＭＳ Ｐゴシック" charset="-128"/>
                <a:cs typeface="ＭＳ Ｐゴシック" charset="-128"/>
              </a:rPr>
              <a:t>Sitting Bull emerged as leader of Sioux; George Custer attacked Sioux &amp; lost, all Americans killed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400" dirty="0">
                <a:solidFill>
                  <a:srgbClr val="FF0000"/>
                </a:solidFill>
                <a:latin typeface="Stencil" charset="0"/>
                <a:ea typeface="ＭＳ Ｐゴシック" charset="-128"/>
                <a:cs typeface="ＭＳ Ｐゴシック" charset="-128"/>
              </a:rPr>
              <a:t>Significant </a:t>
            </a:r>
            <a:r>
              <a:rPr lang="en-US" sz="2400" dirty="0" err="1">
                <a:solidFill>
                  <a:srgbClr val="FF0000"/>
                </a:solidFill>
                <a:latin typeface="Stencil" charset="0"/>
                <a:ea typeface="ＭＳ Ｐゴシック" charset="-128"/>
                <a:cs typeface="ＭＳ Ｐゴシック" charset="-128"/>
              </a:rPr>
              <a:t>b/c</a:t>
            </a:r>
            <a:r>
              <a:rPr lang="en-US" sz="2400" dirty="0">
                <a:solidFill>
                  <a:srgbClr val="FF0000"/>
                </a:solidFill>
                <a:latin typeface="Stencil" charset="0"/>
                <a:ea typeface="ＭＳ Ｐゴシック" charset="-128"/>
                <a:cs typeface="ＭＳ Ｐゴシック" charset="-128"/>
              </a:rPr>
              <a:t> it was last military victory for Sioux, U.S. increased military effort</a:t>
            </a:r>
          </a:p>
        </p:txBody>
      </p:sp>
      <p:sp>
        <p:nvSpPr>
          <p:cNvPr id="65540" name="Rectangle 20"/>
          <p:cNvSpPr>
            <a:spLocks noChangeArrowheads="1"/>
          </p:cNvSpPr>
          <p:nvPr/>
        </p:nvSpPr>
        <p:spPr bwMode="auto">
          <a:xfrm>
            <a:off x="0" y="2149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116138" y="2149475"/>
            <a:ext cx="4911725" cy="2500313"/>
            <a:chOff x="0" y="0"/>
            <a:chExt cx="3094" cy="1575"/>
          </a:xfrm>
        </p:grpSpPr>
        <p:sp>
          <p:nvSpPr>
            <p:cNvPr id="65549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5550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3094" cy="1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r>
                <a:rPr lang="en-US" sz="2400">
                  <a:solidFill>
                    <a:schemeClr val="tx1"/>
                  </a:solidFill>
                  <a:hlinkClick r:id=""/>
                </a:rPr>
                <a:t>  </a:t>
              </a:r>
              <a:r>
                <a:rPr lang="en-US" sz="15800">
                  <a:solidFill>
                    <a:schemeClr val="tx1"/>
                  </a:solidFill>
                </a:rPr>
                <a:t> </a:t>
              </a:r>
              <a:r>
                <a:rPr lang="en-US" sz="2400">
                  <a:solidFill>
                    <a:schemeClr val="tx1"/>
                  </a:solidFill>
                </a:rPr>
                <a:t>                    </a:t>
              </a:r>
            </a:p>
          </p:txBody>
        </p:sp>
      </p:grpSp>
      <p:sp>
        <p:nvSpPr>
          <p:cNvPr id="65543" name="Rectangle 26"/>
          <p:cNvSpPr>
            <a:spLocks noChangeArrowheads="1"/>
          </p:cNvSpPr>
          <p:nvPr/>
        </p:nvSpPr>
        <p:spPr bwMode="auto">
          <a:xfrm>
            <a:off x="0" y="2149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116138" y="2149475"/>
            <a:ext cx="4911725" cy="2500313"/>
            <a:chOff x="0" y="0"/>
            <a:chExt cx="3094" cy="1575"/>
          </a:xfrm>
        </p:grpSpPr>
        <p:sp>
          <p:nvSpPr>
            <p:cNvPr id="65547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5548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3094" cy="1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hlinkClick r:id=""/>
                </a:rPr>
                <a:t>  </a:t>
              </a:r>
              <a:r>
                <a:rPr lang="en-US" sz="15800" dirty="0">
                  <a:solidFill>
                    <a:schemeClr val="tx1"/>
                  </a:solidFill>
                </a:rPr>
                <a:t> </a:t>
              </a:r>
              <a:r>
                <a:rPr lang="en-US" sz="2400" dirty="0">
                  <a:solidFill>
                    <a:schemeClr val="tx1"/>
                  </a:solidFill>
                </a:rPr>
                <a:t>                      </a:t>
              </a:r>
            </a:p>
          </p:txBody>
        </p:sp>
      </p:grpSp>
      <p:pic>
        <p:nvPicPr>
          <p:cNvPr id="65545" name="Picture 29" descr="Sitting Bull">
            <a:hlinkClick r:id="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4742" y="5102100"/>
            <a:ext cx="1269258" cy="175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C. Wounded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Knee – Dec. 1889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3400" indent="-533400" eaLnBrk="1" hangingPunct="1">
              <a:buFontTx/>
              <a:buAutoNum type="arabicPeriod"/>
            </a:pPr>
            <a:r>
              <a:rPr lang="en-US" sz="2800" b="1" dirty="0" smtClean="0">
                <a:latin typeface="Lucida Console" charset="0"/>
                <a:ea typeface="ＭＳ Ｐゴシック" charset="-128"/>
                <a:cs typeface="ＭＳ Ｐゴシック" charset="-128"/>
              </a:rPr>
              <a:t>Indians are inspired by new Ghost Dance religion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b="1" dirty="0" smtClean="0">
                <a:latin typeface="Lucida Console" charset="0"/>
                <a:ea typeface="ＭＳ Ｐゴシック" charset="-128"/>
                <a:cs typeface="ＭＳ Ｐゴシック" charset="-128"/>
              </a:rPr>
              <a:t>Fighting </a:t>
            </a:r>
            <a:r>
              <a:rPr lang="en-US" sz="2800" b="1" dirty="0">
                <a:latin typeface="Lucida Console" charset="0"/>
                <a:ea typeface="ＭＳ Ｐゴシック" charset="-128"/>
                <a:cs typeface="ＭＳ Ｐゴシック" charset="-128"/>
              </a:rPr>
              <a:t>breaks out when Sioux refuse to turn over all weapons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b="1" dirty="0">
                <a:latin typeface="Lucida Console" charset="0"/>
                <a:ea typeface="ＭＳ Ｐゴシック" charset="-128"/>
                <a:cs typeface="ＭＳ Ｐゴシック" charset="-128"/>
              </a:rPr>
              <a:t>Significant </a:t>
            </a:r>
            <a:r>
              <a:rPr lang="en-US" sz="2800" b="1" dirty="0" err="1">
                <a:latin typeface="Lucida Console" charset="0"/>
                <a:ea typeface="ＭＳ Ｐゴシック" charset="-128"/>
                <a:cs typeface="ＭＳ Ｐゴシック" charset="-128"/>
              </a:rPr>
              <a:t>b/c</a:t>
            </a:r>
            <a:r>
              <a:rPr lang="en-US" sz="2800" b="1" dirty="0">
                <a:latin typeface="Lucida Console" charset="0"/>
                <a:ea typeface="ＭＳ Ｐゴシック" charset="-128"/>
                <a:cs typeface="ＭＳ Ｐゴシック" charset="-128"/>
              </a:rPr>
              <a:t> U.S. victory marked end of bloody conflict on great plains</a:t>
            </a:r>
          </a:p>
        </p:txBody>
      </p:sp>
      <p:sp>
        <p:nvSpPr>
          <p:cNvPr id="66564" name="Rectangle 6"/>
          <p:cNvSpPr>
            <a:spLocks noChangeArrowheads="1"/>
          </p:cNvSpPr>
          <p:nvPr/>
        </p:nvSpPr>
        <p:spPr bwMode="auto">
          <a:xfrm>
            <a:off x="1588" y="283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322638" y="2835275"/>
            <a:ext cx="2500312" cy="1189038"/>
            <a:chOff x="0" y="0"/>
            <a:chExt cx="1575" cy="749"/>
          </a:xfrm>
        </p:grpSpPr>
        <p:sp>
          <p:nvSpPr>
            <p:cNvPr id="66568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6569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1575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400">
                  <a:solidFill>
                    <a:schemeClr val="tx1"/>
                  </a:solidFill>
                  <a:hlinkClick r:id=""/>
                </a:rPr>
                <a:t>  </a:t>
              </a:r>
              <a:r>
                <a:rPr lang="en-US" sz="7200">
                  <a:solidFill>
                    <a:schemeClr val="tx1"/>
                  </a:solidFill>
                </a:rPr>
                <a:t> </a:t>
              </a:r>
              <a:r>
                <a:rPr lang="en-US" sz="2400">
                  <a:solidFill>
                    <a:schemeClr val="tx1"/>
                  </a:solidFill>
                </a:rPr>
                <a:t>                       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0" y="4859074"/>
            <a:ext cx="2794000" cy="1778000"/>
          </a:xfrm>
          <a:prstGeom prst="rect">
            <a:avLst/>
          </a:prstGeom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D. Assimilating Native Americans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u="sng">
                <a:ea typeface="ＭＳ Ｐゴシック" charset="-128"/>
                <a:cs typeface="ＭＳ Ｐゴシック" charset="-128"/>
              </a:rPr>
              <a:t>VOCAB-ASSIMILATION-</a:t>
            </a:r>
            <a:r>
              <a:rPr lang="en-US">
                <a:ea typeface="ＭＳ Ｐゴシック" charset="-128"/>
                <a:cs typeface="ＭＳ Ｐゴシック" charset="-128"/>
              </a:rPr>
              <a:t>Absorption of Native Americans into “White America”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ea typeface="ＭＳ Ｐゴシック" charset="-128"/>
                <a:cs typeface="ＭＳ Ｐゴシック" charset="-128"/>
              </a:rPr>
              <a:t>1. Dawes General Allotment Act (1867)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ea typeface="ＭＳ Ｐゴシック" charset="-128"/>
                <a:cs typeface="ＭＳ Ｐゴシック" charset="-128"/>
                <a:sym typeface="Wingdings" charset="2"/>
              </a:rPr>
              <a:t>	 temp. broke up reservations and gave each Indian an allotment of land.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ea typeface="ＭＳ Ｐゴシック" charset="-128"/>
                <a:cs typeface="ＭＳ Ｐゴシック" charset="-128"/>
                <a:sym typeface="Wingdings" charset="2"/>
              </a:rPr>
              <a:t>	 reduced Indian land from 138 million acres to 48 million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ea typeface="ＭＳ Ｐゴシック" charset="-128"/>
                <a:cs typeface="ＭＳ Ｐゴシック" charset="-128"/>
                <a:sym typeface="Wingdings" charset="2"/>
              </a:rPr>
              <a:t>	 set off great rushes in Oklahoma territory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b="1" u="sng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7588" name="Picture 11" descr="dd00613_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7848600" y="228600"/>
            <a:ext cx="93345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263</Words>
  <Application>Microsoft Macintosh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War in The West</vt:lpstr>
      <vt:lpstr>B. Little Bighorn – June 1876</vt:lpstr>
      <vt:lpstr>C. Wounded Knee – Dec. 1889</vt:lpstr>
      <vt:lpstr>D. Assimilating Native Americans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 in The West</dc:title>
  <dc:creator>UA Schools</dc:creator>
  <cp:lastModifiedBy>UA Schools</cp:lastModifiedBy>
  <cp:revision>4</cp:revision>
  <dcterms:created xsi:type="dcterms:W3CDTF">2011-09-29T18:27:27Z</dcterms:created>
  <dcterms:modified xsi:type="dcterms:W3CDTF">2011-09-29T19:09:08Z</dcterms:modified>
</cp:coreProperties>
</file>